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782D2D-B957-49FF-8F81-5B94A0F3E10A}">
  <a:tblStyle styleId="{5A782D2D-B957-49FF-8F81-5B94A0F3E1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ae6aa33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ae6aa33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92bac00c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92bac00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e6aa34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ae6aa3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ae6aa34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ae6aa34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ae6aa34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ae6aa34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ae6aa34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ae6aa34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e6aa33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ae6aa33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ae6aa33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ae6aa33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e6aa33d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e6aa33d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ae6aa33d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ae6aa33d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a75f132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a75f132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ae6aa33d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ae6aa33d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a75f1322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a75f1322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a75f132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a75f132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a75f1322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a75f1322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a75f1322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a75f1322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a75f1322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a75f1322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ae6aa33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ae6aa33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e6aa33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e6aa33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ae6aa33d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ae6aa33d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92bac00c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92bac00c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lanorlando95/Aggressive-language-classifier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atareportal.com/reports/digital-2020-global-digital-overview" TargetMode="External"/><Relationship Id="rId4" Type="http://schemas.openxmlformats.org/officeDocument/2006/relationships/hyperlink" Target="https://www.broadbandsearch.net/blog/cyber-bullying-statistics" TargetMode="External"/><Relationship Id="rId5" Type="http://schemas.openxmlformats.org/officeDocument/2006/relationships/hyperlink" Target="https://www.kaggle.com/c/jigsaw-multilingual-toxic-comment-classification/data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gif"/><Relationship Id="rId5" Type="http://schemas.openxmlformats.org/officeDocument/2006/relationships/image" Target="../media/image7.gif"/><Relationship Id="rId6" Type="http://schemas.openxmlformats.org/officeDocument/2006/relationships/image" Target="../media/image3.gif"/><Relationship Id="rId7" Type="http://schemas.openxmlformats.org/officeDocument/2006/relationships/hyperlink" Target="https://brainbomb.org/Artificial-Intelligence/Machine-Learning/ML-Linear-Classification-Logistic-Regress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7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Aggressive Language Classifier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37875"/>
            <a:ext cx="8765700" cy="24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Natural Language </a:t>
            </a:r>
            <a:r>
              <a:rPr b="1" lang="en" sz="1900">
                <a:solidFill>
                  <a:srgbClr val="000000"/>
                </a:solidFill>
              </a:rPr>
              <a:t>Processing</a:t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Date: </a:t>
            </a:r>
            <a:r>
              <a:rPr lang="en" sz="1900">
                <a:solidFill>
                  <a:srgbClr val="000000"/>
                </a:solidFill>
              </a:rPr>
              <a:t>July </a:t>
            </a:r>
            <a:r>
              <a:rPr lang="en" sz="1900">
                <a:solidFill>
                  <a:srgbClr val="000000"/>
                </a:solidFill>
              </a:rPr>
              <a:t>1st, 2020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Team: </a:t>
            </a:r>
            <a:r>
              <a:rPr lang="en" sz="1900">
                <a:solidFill>
                  <a:srgbClr val="000000"/>
                </a:solidFill>
              </a:rPr>
              <a:t>Manoj Kolpe Lingappa and Alan Gomez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Github:</a:t>
            </a:r>
            <a:r>
              <a:rPr b="1" lang="en" sz="19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https://github.com/alanorlando95/Aggressive-language-classifier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Google colab</a:t>
            </a:r>
            <a:r>
              <a:rPr b="1" lang="en" sz="1900">
                <a:solidFill>
                  <a:srgbClr val="000000"/>
                </a:solidFill>
              </a:rPr>
              <a:t> : </a:t>
            </a:r>
            <a:r>
              <a:rPr lang="en" sz="1200">
                <a:solidFill>
                  <a:schemeClr val="hlink"/>
                </a:solidFill>
              </a:rPr>
              <a:t>https://colab.research.google.com/drive/1AMwk1apDr-WZaKd66H00MfFB2XJcwUAU?usp=sharing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75" y="265356"/>
            <a:ext cx="2764118" cy="50713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14350"/>
            <a:ext cx="82296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implementation based on Gaydhani et. al [4]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Compare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Hyperparameter tuning: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700">
                <a:solidFill>
                  <a:schemeClr val="dk1"/>
                </a:solidFill>
              </a:rPr>
              <a:t>MultinomialNB:</a:t>
            </a:r>
            <a:r>
              <a:rPr lang="en"/>
              <a:t> 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Additive (Laplace/Lidstone) smoothing parameter (0.01, 0.1, 1, and 10)</a:t>
            </a:r>
            <a:endParaRPr sz="11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700">
                <a:solidFill>
                  <a:schemeClr val="dk1"/>
                </a:solidFill>
              </a:rPr>
              <a:t>LogisticRegression: 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Inverse of regularization strength (10 and 100)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Solver (newton-cg, liblinear, and saga)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SVM: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Scale of regularization term (0.00001, 0.0001, 0.001, 0.01, and 0.1)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88" y="728663"/>
            <a:ext cx="698182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820200"/>
            <a:ext cx="7797101" cy="37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75" y="728663"/>
            <a:ext cx="69246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5" name="Google Shape;185;p27"/>
          <p:cNvGraphicFramePr/>
          <p:nvPr/>
        </p:nvGraphicFramePr>
        <p:xfrm>
          <a:off x="752300" y="17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{5A782D2D-B957-49FF-8F81-5B94A0F3E10A}</a:tableStyleId>
              </a:tblPr>
              <a:tblGrid>
                <a:gridCol w="2268575"/>
                <a:gridCol w="2842175"/>
                <a:gridCol w="252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Google colab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RAM: 12GB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taken to train w.r.t different features (min)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taken for </a:t>
                      </a:r>
                      <a:r>
                        <a:rPr lang="en"/>
                        <a:t>Hyperparameter Tuning (min)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 vector machine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" name="Google Shape;186;p27"/>
          <p:cNvSpPr txBox="1"/>
          <p:nvPr/>
        </p:nvSpPr>
        <p:spPr>
          <a:xfrm>
            <a:off x="752250" y="472500"/>
            <a:ext cx="7639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lang="en"/>
              <a:t>data points: 156871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comment: Toxic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results (toxic)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82" y="1658338"/>
            <a:ext cx="5630425" cy="18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21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(toxic)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85" y="787325"/>
            <a:ext cx="4391640" cy="364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best model to classify the data into the other categories of the dataset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3" y="2085825"/>
            <a:ext cx="383857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2683025" y="2247225"/>
            <a:ext cx="1357800" cy="88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896975" y="1935125"/>
            <a:ext cx="946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1045175" y="2531175"/>
            <a:ext cx="798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17" name="Google Shape;217;p30"/>
          <p:cNvCxnSpPr>
            <a:stCxn id="216" idx="3"/>
            <a:endCxn id="214" idx="1"/>
          </p:cNvCxnSpPr>
          <p:nvPr/>
        </p:nvCxnSpPr>
        <p:spPr>
          <a:xfrm>
            <a:off x="1843475" y="2690325"/>
            <a:ext cx="839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0"/>
          <p:cNvSpPr/>
          <p:nvPr/>
        </p:nvSpPr>
        <p:spPr>
          <a:xfrm>
            <a:off x="2683025" y="2085825"/>
            <a:ext cx="3808200" cy="161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0"/>
          <p:cNvCxnSpPr>
            <a:stCxn id="215" idx="3"/>
            <a:endCxn id="218" idx="1"/>
          </p:cNvCxnSpPr>
          <p:nvPr/>
        </p:nvCxnSpPr>
        <p:spPr>
          <a:xfrm flipH="1" rot="10800000">
            <a:off x="1843475" y="2166425"/>
            <a:ext cx="839700" cy="10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threats are not detected</a:t>
            </a:r>
            <a:endParaRPr/>
          </a:p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057400"/>
            <a:ext cx="74866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9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661263"/>
            <a:ext cx="6792900" cy="3821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73100" y="4536325"/>
            <a:ext cx="2797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1. Social media users over time (in millions) [1].</a:t>
            </a:r>
            <a:endParaRPr sz="900"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Sensitive to unknown words</a:t>
            </a:r>
            <a:endParaRPr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1476375"/>
            <a:ext cx="14287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Take Home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lang="en" sz="1400">
                <a:solidFill>
                  <a:schemeClr val="dk1"/>
                </a:solidFill>
              </a:rPr>
              <a:t>training</a:t>
            </a:r>
            <a:r>
              <a:rPr lang="en" sz="1400">
                <a:solidFill>
                  <a:schemeClr val="dk1"/>
                </a:solidFill>
              </a:rPr>
              <a:t> data can influence the results on a classification task</a:t>
            </a:r>
            <a:endParaRPr sz="14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Number of positive and negative examples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Unseen words</a:t>
            </a:r>
            <a:endParaRPr sz="8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One can train different models comparing different parameters using sklearn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Different TFIDF norm and n gram range affects the validation accuracy.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Hyperparameter tuning can give better validation accuracy than using gridsearch with respect to different features.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Confusion matrix can be used to describe performance of a classification model.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Traditional solver such as naive bayes, SVM and logistic regression produce reasonable performance in classification of toxic comment.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	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[1]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Kemp, Simon. “Digital 2020: Global Digital Overview - DataReportal – Global Digital Insights.” DataReportal. DataReportal – Global Digital Insights, January 30, 2020</a:t>
            </a:r>
            <a:r>
              <a:rPr lang="en" sz="1100"/>
              <a:t>.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https://datareportal.com/reports/digital-2020-global-digital-overview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[2] “51 Critical Cyberbullying Statistics in 2020.” BroadbandSearch.net. Accessed June 18, 2020.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https://www.broadbandsearch.net/blog/cyber-bullying-statistics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[3] “Jigsaw Multilingual Toxic Comment Classification.” Kaggle. Accessed June 18, 2020.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https://www.kaggle.com/c/jigsaw-multilingual-toxic-comment-classification/data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[4] Gaydhani, Aditya, Vikrant Doma, Shrikant Kendre, and Laxmi Bhagwat. "Detecting hate speech and offensive language on twitter using machine learning: An n-gram and tfidf based approach." arXiv preprint arXiv:1809.08651 (2018).</a:t>
            </a:r>
            <a:endParaRPr/>
          </a:p>
        </p:txBody>
      </p:sp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87 percent of young people in the USA have seen cyberbullying occurring online (2017 - 2019) [2].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36.5 percent of people in the USA feel they have been cyberbullied in their lifetime </a:t>
            </a:r>
            <a:r>
              <a:rPr lang="en">
                <a:solidFill>
                  <a:schemeClr val="dk1"/>
                </a:solidFill>
              </a:rPr>
              <a:t>(2017 - 2019) [2].</a:t>
            </a:r>
            <a:endParaRPr sz="800"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75" y="26638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9925"/>
            <a:ext cx="8520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problems require modern solutions (maybe not too modern)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973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Logistic Regression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Naive Bayes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Support Vector Machine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925" y="2081000"/>
            <a:ext cx="2176050" cy="21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81000"/>
            <a:ext cx="2426849" cy="17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809" y="2081000"/>
            <a:ext cx="2530378" cy="2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54250" y="4134850"/>
            <a:ext cx="24789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Logistic regression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Credits:</a:t>
            </a:r>
            <a:r>
              <a:rPr lang="en" sz="800"/>
              <a:t> </a:t>
            </a:r>
            <a:r>
              <a:rPr lang="en" sz="500">
                <a:uFill>
                  <a:noFill/>
                </a:uFill>
                <a:hlinkClick r:id="rId7"/>
              </a:rPr>
              <a:t>https://brainbomb.org/Artificial-Intelligence/Machine-Learning/ML-Linear-Classification-Logistic-Regression/</a:t>
            </a:r>
            <a:endParaRPr sz="800"/>
          </a:p>
        </p:txBody>
      </p:sp>
      <p:sp>
        <p:nvSpPr>
          <p:cNvPr id="91" name="Google Shape;91;p16"/>
          <p:cNvSpPr txBox="1"/>
          <p:nvPr/>
        </p:nvSpPr>
        <p:spPr>
          <a:xfrm>
            <a:off x="3214575" y="4134838"/>
            <a:ext cx="24789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Naive bayes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Credits:</a:t>
            </a:r>
            <a:r>
              <a:rPr lang="en" sz="800"/>
              <a:t> </a:t>
            </a:r>
            <a:r>
              <a:rPr lang="en" sz="500"/>
              <a:t>https://commons.wikimedia.org/wiki/File:Naive_Bayes_Classifier.gif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6128300" y="4134838"/>
            <a:ext cx="24789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SVM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Credits:</a:t>
            </a:r>
            <a:r>
              <a:rPr lang="en" sz="800"/>
              <a:t> </a:t>
            </a:r>
            <a:r>
              <a:rPr lang="en" sz="500"/>
              <a:t>https://gfycat.com/sentimentalthickbullfrog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11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58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Jigsaw Multilingual Toxic Comment Classification, made up of English comments from Wikipedia’s talk page edits [3].</a:t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19" y="1453225"/>
            <a:ext cx="4123200" cy="274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090625" y="4246700"/>
            <a:ext cx="26742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Credits: https://mc.ai/detecting-toxic-comment/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00" y="92338"/>
            <a:ext cx="6354975" cy="47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23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Toxic words                     Non toxic words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75" y="754375"/>
            <a:ext cx="3787200" cy="38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660" y="812000"/>
            <a:ext cx="3778800" cy="38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181100"/>
            <a:ext cx="77152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 based on Gaydhani et. al [4]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 models by performing greedy search with different parameters: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CountVectorizer: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n-gram range ( (1, 1), </a:t>
            </a:r>
            <a:r>
              <a:rPr lang="en" sz="1800">
                <a:solidFill>
                  <a:schemeClr val="dk1"/>
                </a:solidFill>
              </a:rPr>
              <a:t>(1, 2), and (1, 3)</a:t>
            </a:r>
            <a:r>
              <a:rPr lang="en" sz="1800">
                <a:solidFill>
                  <a:schemeClr val="dk1"/>
                </a:solidFill>
              </a:rPr>
              <a:t> 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TfidfTransformer: 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norm (L1 and L2)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CountVectorizer extracts the n-gram features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TfidfTransformer weight the n-gram features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" y="4758738"/>
            <a:ext cx="1934127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4294967295" type="ctrTitle"/>
          </p:nvPr>
        </p:nvSpPr>
        <p:spPr>
          <a:xfrm>
            <a:off x="5398775" y="4739375"/>
            <a:ext cx="328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Aggressive Language Classifier - Manoj, Alan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